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6"/>
  </p:notesMasterIdLst>
  <p:sldIdLst>
    <p:sldId id="257" r:id="rId2"/>
    <p:sldId id="269" r:id="rId3"/>
    <p:sldId id="258" r:id="rId4"/>
    <p:sldId id="259" r:id="rId5"/>
    <p:sldId id="260" r:id="rId6"/>
    <p:sldId id="261" r:id="rId7"/>
    <p:sldId id="268" r:id="rId8"/>
    <p:sldId id="267" r:id="rId9"/>
    <p:sldId id="279" r:id="rId10"/>
    <p:sldId id="280" r:id="rId11"/>
    <p:sldId id="281" r:id="rId12"/>
    <p:sldId id="282" r:id="rId13"/>
    <p:sldId id="262" r:id="rId14"/>
    <p:sldId id="26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3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88515-CA51-45A3-8E9B-0AFB94AD59AE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64B9C-7213-45B7-AABD-DEC4B008B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9182-C171-45CF-AA06-5D86EAF161C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7C4D-AD59-474E-9477-2C53E09DD9B2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BBF6-60DB-4A9E-96A8-3C0479C73BCE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21ED-827D-49B1-90DA-301EAE0834E4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FEAE-BB1A-4D27-BF8A-3C28932D9283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87C4-D09D-41B3-A65A-F634D58307AB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C8E4-0721-4497-9DF5-C154CBFCE203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44CE-3724-4DBE-90F3-6B8B87CFA998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5FE4-99B8-4653-B231-F91832EF63F4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245E727-1E2D-4218-8B4D-0E17F86139F1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552277-121C-4E4A-860B-059E626AB0CC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A47B50E-D7A3-4399-828A-2C6679A28F3A}" type="datetime1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6" r="1" b="43627"/>
          <a:stretch/>
        </p:blipFill>
        <p:spPr>
          <a:xfrm>
            <a:off x="15" y="-11926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660777"/>
            <a:ext cx="10113645" cy="1201668"/>
          </a:xfrm>
        </p:spPr>
        <p:txBody>
          <a:bodyPr anchor="b">
            <a:normAutofit/>
          </a:bodyPr>
          <a:lstStyle/>
          <a:p>
            <a:r>
              <a:rPr lang="en-US" sz="4000" dirty="0"/>
              <a:t>Demand Forecasting </a:t>
            </a:r>
            <a:br>
              <a:rPr lang="en-US" sz="3300" dirty="0"/>
            </a:br>
            <a:r>
              <a:rPr lang="en-US" sz="3300" dirty="0"/>
              <a:t>for a Bike Rental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4FBD7-9497-4BBF-AAB9-0BAAF7A5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16A75A-0D31-2F43-84C5-F8C39B18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Feature Subset Selection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AE90B62-6606-0B4C-A616-D0A660BE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04" y="2324559"/>
            <a:ext cx="8361804" cy="352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motivation behind using feature selection:	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Reduce model complexity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Improve model interpretability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Prevent overfitting</a:t>
            </a:r>
          </a:p>
          <a:p>
            <a:pPr lvl="5">
              <a:buFont typeface="Arial" panose="020B0604020202020204" pitchFamily="34" charset="0"/>
              <a:buChar char="•"/>
            </a:pPr>
            <a:r>
              <a:rPr lang="en-US" sz="1800" dirty="0"/>
              <a:t>Improve model performance</a:t>
            </a:r>
          </a:p>
          <a:p>
            <a:pPr marL="871400" lvl="5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We used </a:t>
            </a:r>
            <a:r>
              <a:rPr lang="en-US" dirty="0" err="1"/>
              <a:t>regsubsets</a:t>
            </a:r>
            <a:r>
              <a:rPr lang="en-US" dirty="0"/>
              <a:t> for feature subset selection.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834639-96D9-4138-9B13-4B0831F5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0B373DE7-F0FE-4D50-8713-B847C36A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DF537-9F06-4D7B-A789-EC3B53C54DDC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66827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0CA56-E1D7-BF40-9022-78B9FE79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9" y="110170"/>
            <a:ext cx="10212636" cy="62851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131EBB-B4DE-4096-ACCD-A38DAB3C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E7C665D3-05BE-4D8D-8D3E-2B4AB19D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44E6D-646C-4AD1-8E11-DBB995F83E6D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165617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73B3C-DDEA-3E42-A433-4E9A7ECF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92" y="2270239"/>
            <a:ext cx="7306815" cy="3755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D43090-ED51-1A48-A09B-D4EDCF73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Selecting Best Subset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B1234-3300-4BA9-A177-DC6E3D0D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picture containing graphics&#10;&#10;Description automatically generated">
            <a:extLst>
              <a:ext uri="{FF2B5EF4-FFF2-40B4-BE49-F238E27FC236}">
                <a16:creationId xmlns:a16="http://schemas.microsoft.com/office/drawing/2014/main" id="{47B38732-9E16-41B0-876C-0E04B63F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C1EF2-EEEE-429B-894F-9DE2CC17F89F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360188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Selected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EA9D2-2932-B74F-A5C8-AF322487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925" y="1976534"/>
            <a:ext cx="4529227" cy="43532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94D9C-44B3-4FE6-9C1A-8302DE4F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picture containing graphics&#10;&#10;Description automatically generated">
            <a:extLst>
              <a:ext uri="{FF2B5EF4-FFF2-40B4-BE49-F238E27FC236}">
                <a16:creationId xmlns:a16="http://schemas.microsoft.com/office/drawing/2014/main" id="{2CD51464-3001-4F66-898D-BAD1FFB6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737E7-C88F-4432-995B-D768D24222BF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01D54-C363-3047-B9EB-869CA6D7F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192" y="2980228"/>
            <a:ext cx="5054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Final Model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dirty="0"/>
              <a:t>There was </a:t>
            </a:r>
            <a:r>
              <a:rPr lang="en-US" u="sng" dirty="0"/>
              <a:t>funneling effect </a:t>
            </a:r>
            <a:r>
              <a:rPr lang="en-US" dirty="0"/>
              <a:t>in the residuals vs fitted graph of the selected model. </a:t>
            </a:r>
          </a:p>
          <a:p>
            <a:endParaRPr lang="en-US" sz="900" dirty="0"/>
          </a:p>
          <a:p>
            <a:r>
              <a:rPr lang="en-US" dirty="0"/>
              <a:t>To fix this issue, we transformed our selected model by taking square root of the independent variable.</a:t>
            </a:r>
          </a:p>
          <a:p>
            <a:endParaRPr lang="en-US" dirty="0"/>
          </a:p>
          <a:p>
            <a:r>
              <a:rPr lang="en-US" dirty="0"/>
              <a:t>Final Model Equation: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Sqrt(Count) = 35.4 + 10.5*season2 + 7.23*season3 + 14.77*season4 + 15.4*yr1 + 2.01*month3 </a:t>
            </a:r>
            <a:r>
              <a:rPr lang="en-US" sz="1400" dirty="0"/>
              <a:t>–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	0.47*month5 + 3.21*month9 </a:t>
            </a:r>
            <a:r>
              <a:rPr lang="en-US" sz="1400" dirty="0"/>
              <a:t>–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2.5*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othermonths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+ 1.4*weekday1 + 2.77*weekday2 + 2.76*weekday3 + 	3.36*weekday4 + 3.3*weekday5 + 3.27*weekday6 – 2.5*Misty – 16.52*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lightrain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+ 0.48*temp - 	0.15*hum – 0.64*windspeed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5157E-5E82-46EB-9D06-C3C80C65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4C829AE6-16C9-4D69-B202-2D10D656F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B91A2-9B30-4D76-AD19-FA2884A681BB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384478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Assumptions –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GB" b="1" i="1" dirty="0">
                <a:latin typeface="+mj-lt"/>
              </a:rPr>
              <a:t>Assumption 1: Number of observations must be greater than the number of independent variables (n &gt; p).</a:t>
            </a:r>
          </a:p>
          <a:p>
            <a:r>
              <a:rPr lang="en-GB" i="1" dirty="0">
                <a:latin typeface="+mj-lt"/>
              </a:rPr>
              <a:t>There are 18 predictors (p) and 657 observations (n).</a:t>
            </a:r>
          </a:p>
          <a:p>
            <a:r>
              <a:rPr lang="en-GB" i="1" dirty="0">
                <a:latin typeface="+mj-lt"/>
              </a:rPr>
              <a:t>Hence, this assumption is validated and met.</a:t>
            </a:r>
            <a:endParaRPr lang="en-US" i="1" dirty="0">
              <a:latin typeface="+mj-lt"/>
            </a:endParaRPr>
          </a:p>
        </p:txBody>
      </p:sp>
      <p:pic>
        <p:nvPicPr>
          <p:cNvPr id="4" name="Picture 3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7C85C9F-4C67-41DA-A8FE-7645F61B6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E244F-B9B4-4433-A621-07F70874BD8B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0FF1A-62AD-4642-A7E3-C537EE26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Assumptions –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 lnSpcReduction="10000"/>
          </a:bodyPr>
          <a:lstStyle/>
          <a:p>
            <a:r>
              <a:rPr lang="en-GB" b="1" i="1" dirty="0">
                <a:latin typeface="+mj-lt"/>
              </a:rPr>
              <a:t>Assumption 2: Model should be linear.</a:t>
            </a: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r>
              <a:rPr lang="en-GB" i="1" dirty="0">
                <a:latin typeface="+mj-lt"/>
              </a:rPr>
              <a:t>The idea of Rainbow test is that even if the true relationship is non-linear, a good linear fit can be achieved on a subsample in the middle of the data. The Null Hypothesis is rejected when the overall fit is significantly worse than the fit for the subsample.</a:t>
            </a:r>
          </a:p>
          <a:p>
            <a:pPr marL="0" indent="0">
              <a:buNone/>
            </a:pPr>
            <a:endParaRPr lang="en-GB" i="1" dirty="0">
              <a:latin typeface="+mj-lt"/>
            </a:endParaRPr>
          </a:p>
          <a:p>
            <a:r>
              <a:rPr lang="en-GB" i="1" dirty="0">
                <a:latin typeface="+mj-lt"/>
              </a:rPr>
              <a:t>Hence, this assumption is validated and met.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9302-DC47-4DA8-B03A-129D2D30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132" y="2495860"/>
            <a:ext cx="5877362" cy="968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83D02133-8647-440B-91FE-FD5EE5A7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47341-A60A-48C7-BCC6-E7919B235335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B1B38-DD3C-4E4E-AE40-10ECF9DA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9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1679"/>
            <a:ext cx="10058400" cy="4666404"/>
          </a:xfrm>
        </p:spPr>
        <p:txBody>
          <a:bodyPr>
            <a:normAutofit/>
          </a:bodyPr>
          <a:lstStyle/>
          <a:p>
            <a:r>
              <a:rPr lang="en-GB" sz="1600" b="1" i="1" dirty="0">
                <a:latin typeface="+mj-lt"/>
              </a:rPr>
              <a:t>Assumption 3: Predictors must be independent of each other. No linear relationship (high correlation) between independent variables. No perfect multicollinearity.</a:t>
            </a:r>
          </a:p>
          <a:p>
            <a:endParaRPr lang="en-GB" sz="1600" b="1" i="1" dirty="0">
              <a:latin typeface="+mj-lt"/>
            </a:endParaRPr>
          </a:p>
          <a:p>
            <a:endParaRPr lang="en-GB" sz="1600" b="1" i="1" dirty="0">
              <a:latin typeface="+mj-lt"/>
            </a:endParaRPr>
          </a:p>
          <a:p>
            <a:endParaRPr lang="en-GB" sz="1600" b="1" i="1" dirty="0">
              <a:latin typeface="+mj-lt"/>
            </a:endParaRPr>
          </a:p>
          <a:p>
            <a:endParaRPr lang="en-GB" sz="1600" b="1" i="1" dirty="0">
              <a:latin typeface="+mj-lt"/>
            </a:endParaRPr>
          </a:p>
          <a:p>
            <a:endParaRPr lang="en-GB" sz="1600" b="1" i="1" dirty="0">
              <a:latin typeface="+mj-lt"/>
            </a:endParaRPr>
          </a:p>
          <a:p>
            <a:endParaRPr lang="en-GB" sz="1600" b="1" i="1" dirty="0">
              <a:latin typeface="+mj-lt"/>
            </a:endParaRPr>
          </a:p>
          <a:p>
            <a:pPr marL="0" indent="0">
              <a:buNone/>
            </a:pPr>
            <a:endParaRPr lang="en-GB" sz="1600" b="1" i="1" dirty="0">
              <a:latin typeface="+mj-lt"/>
            </a:endParaRPr>
          </a:p>
          <a:p>
            <a:pPr marL="0" indent="0">
              <a:buNone/>
            </a:pPr>
            <a:r>
              <a:rPr lang="en-GB" sz="1600" i="1" dirty="0">
                <a:latin typeface="+mj-lt"/>
              </a:rPr>
              <a:t>Hence, this assumption is validated and met.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FD29-2EEF-43A7-93DD-8C0AD9AB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09" y="3173761"/>
            <a:ext cx="4543607" cy="233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34103-6690-433E-9A0D-F2D3D857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66102"/>
            <a:ext cx="3933924" cy="3147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AFB35F-643B-4B00-BF6D-B1034E1F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Assumptions – Linear Regression</a:t>
            </a:r>
          </a:p>
        </p:txBody>
      </p:sp>
      <p:pic>
        <p:nvPicPr>
          <p:cNvPr id="9" name="Picture 8" descr="A picture containing graphics&#10;&#10;Description automatically generated">
            <a:extLst>
              <a:ext uri="{FF2B5EF4-FFF2-40B4-BE49-F238E27FC236}">
                <a16:creationId xmlns:a16="http://schemas.microsoft.com/office/drawing/2014/main" id="{FE1FD21F-2C62-41D4-84DD-65E1B179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A5A423-6D47-4999-9B59-9EDCF6032A7F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68D206-886A-4D29-B7A4-D674EE56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1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1881"/>
            <a:ext cx="10058400" cy="4666404"/>
          </a:xfrm>
        </p:spPr>
        <p:txBody>
          <a:bodyPr>
            <a:normAutofit lnSpcReduction="10000"/>
          </a:bodyPr>
          <a:lstStyle/>
          <a:p>
            <a:r>
              <a:rPr lang="en-GB" b="1" i="1" dirty="0">
                <a:latin typeface="+mj-lt"/>
              </a:rPr>
              <a:t>Assumption 4: Residuals must be normally distributed.</a:t>
            </a: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i="1" dirty="0">
              <a:latin typeface="+mj-lt"/>
            </a:endParaRPr>
          </a:p>
          <a:p>
            <a:r>
              <a:rPr lang="en-GB" i="1" dirty="0">
                <a:latin typeface="+mj-lt"/>
              </a:rPr>
              <a:t>Hence, this assumption is validated and met.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27509-2A44-4039-8702-93B4F517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36013"/>
            <a:ext cx="5714286" cy="33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93F59-4925-4957-BE71-CD3C2FE4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263" y="3311735"/>
            <a:ext cx="3979457" cy="1264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B5921E-5714-4D31-92CE-8DC931C4EA3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Assumptions – Linear Regression</a:t>
            </a:r>
            <a:endParaRPr lang="en-US" i="1" dirty="0"/>
          </a:p>
        </p:txBody>
      </p:sp>
      <p:pic>
        <p:nvPicPr>
          <p:cNvPr id="9" name="Picture 8" descr="A picture containing graphics&#10;&#10;Description automatically generated">
            <a:extLst>
              <a:ext uri="{FF2B5EF4-FFF2-40B4-BE49-F238E27FC236}">
                <a16:creationId xmlns:a16="http://schemas.microsoft.com/office/drawing/2014/main" id="{78710E47-7759-44E5-9CD4-7DF86712A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6B3BF-E0BA-4327-AF3D-DF185FD37700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4306B2-B8D9-4668-AADB-CC571A16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94" y="1900264"/>
            <a:ext cx="10058400" cy="4666404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>
                <a:latin typeface="+mj-lt"/>
              </a:rPr>
              <a:t>Assumption 5: Homoscedastic model. Variance in error terms must be constant.</a:t>
            </a: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pPr marL="0" indent="0">
              <a:buNone/>
            </a:pPr>
            <a:endParaRPr lang="en-GB" b="1" i="1" dirty="0">
              <a:latin typeface="+mj-lt"/>
            </a:endParaRPr>
          </a:p>
          <a:p>
            <a:endParaRPr lang="en-GB" i="1" dirty="0">
              <a:latin typeface="+mj-lt"/>
            </a:endParaRPr>
          </a:p>
          <a:p>
            <a:r>
              <a:rPr lang="en-GB" i="1" dirty="0">
                <a:latin typeface="+mj-lt"/>
              </a:rPr>
              <a:t>Hence, this assumption is validated and met.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CB68B-ADF9-4D93-9312-DF6AAC9D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00" y="2544674"/>
            <a:ext cx="3957065" cy="3306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239B0-C1BE-4F51-A258-5894E9FB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24" y="4279522"/>
            <a:ext cx="5608752" cy="902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4D1CC-2ED6-4CB8-B2A8-64FCDC1AC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124" y="2911166"/>
            <a:ext cx="5069771" cy="1050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ABB2AD-B6F3-455B-9282-E58F3C6D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Assumptions – Linear Regression</a:t>
            </a:r>
          </a:p>
        </p:txBody>
      </p:sp>
      <p:pic>
        <p:nvPicPr>
          <p:cNvPr id="10" name="Picture 9" descr="A picture containing graphics&#10;&#10;Description automatically generated">
            <a:extLst>
              <a:ext uri="{FF2B5EF4-FFF2-40B4-BE49-F238E27FC236}">
                <a16:creationId xmlns:a16="http://schemas.microsoft.com/office/drawing/2014/main" id="{DE38A139-3C81-4EDD-A4F5-A90723842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396C0-A793-424A-B41E-5E2139F7F9C7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533D55-1E47-4336-8952-8E2FE560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6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Business Problem and Data Introduction – Vishal Agarwal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Exploratory Data Analysis and Visualization – Neil Joshi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Predictive Linear Model Building – Syed Kashif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Assumptions and Diagnostic Analysis – Sharan Salem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Model/ Business Solution and Way Forward– Karan </a:t>
            </a:r>
            <a:r>
              <a:rPr lang="en-US" dirty="0" err="1">
                <a:solidFill>
                  <a:schemeClr val="tx1"/>
                </a:solidFill>
              </a:rPr>
              <a:t>Dalal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 Q&amp;A</a:t>
            </a:r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164619AE-9F7F-4518-ACAE-3F1B6DEB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F6F5F-51A4-4016-A2DB-7C6E7377D11C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4C698-0E5E-4E88-A6AF-6951F0A9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70436"/>
            <a:ext cx="10058400" cy="4666404"/>
          </a:xfrm>
        </p:spPr>
        <p:txBody>
          <a:bodyPr>
            <a:normAutofit lnSpcReduction="10000"/>
          </a:bodyPr>
          <a:lstStyle/>
          <a:p>
            <a:r>
              <a:rPr lang="en-GB" b="1" i="1" dirty="0">
                <a:latin typeface="+mj-lt"/>
              </a:rPr>
              <a:t>Assumption 6: Residuals must be independent of each other. No Autocorrelation between errors.</a:t>
            </a: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endParaRPr lang="en-GB" b="1" i="1" dirty="0">
              <a:latin typeface="+mj-lt"/>
            </a:endParaRPr>
          </a:p>
          <a:p>
            <a:pPr marL="0" indent="0">
              <a:buNone/>
            </a:pPr>
            <a:endParaRPr lang="en-GB" b="1" i="1" dirty="0">
              <a:latin typeface="+mj-lt"/>
            </a:endParaRPr>
          </a:p>
          <a:p>
            <a:endParaRPr lang="en-GB" i="1" dirty="0">
              <a:latin typeface="+mj-lt"/>
            </a:endParaRPr>
          </a:p>
          <a:p>
            <a:r>
              <a:rPr lang="en-GB" i="1" dirty="0">
                <a:latin typeface="+mj-lt"/>
              </a:rPr>
              <a:t>Hence, this assumption is validated and met.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1235F-5DDE-4110-8B78-EFAD87BC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2" y="2546568"/>
            <a:ext cx="4566609" cy="3419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71058-1592-48AA-A1FD-5133FFBE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24" y="3350529"/>
            <a:ext cx="5321836" cy="1123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graphics&#10;&#10;Description automatically generated">
            <a:extLst>
              <a:ext uri="{FF2B5EF4-FFF2-40B4-BE49-F238E27FC236}">
                <a16:creationId xmlns:a16="http://schemas.microsoft.com/office/drawing/2014/main" id="{A98E2E0B-5AA9-4AA5-9E47-6A5D96EE4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1506E-4B0B-4444-8CBF-9BBC88EB2990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67FB30-F03E-4A74-AA2A-58DD78E2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Assumptions – Linear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E9EF0-54F6-411D-9F44-ED7F041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5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Regularization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0F44D-F9A1-4638-83AA-DE05B626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03" y="1973474"/>
            <a:ext cx="3975677" cy="3420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AD66B-8A47-4EF7-891A-91C6FBE8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17" y="1973474"/>
            <a:ext cx="3975677" cy="3420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AEAE5-E3C9-4C6B-8BE5-EFCC69301139}"/>
              </a:ext>
            </a:extLst>
          </p:cNvPr>
          <p:cNvSpPr txBox="1"/>
          <p:nvPr/>
        </p:nvSpPr>
        <p:spPr>
          <a:xfrm>
            <a:off x="7809041" y="5388252"/>
            <a:ext cx="273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Ridge Regression</a:t>
            </a:r>
          </a:p>
          <a:p>
            <a:r>
              <a:rPr lang="en-US" i="1" dirty="0">
                <a:latin typeface="+mj-lt"/>
              </a:rPr>
              <a:t>Best Lambda: 121.6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4BBC5-6AF5-47D2-8AB6-BF054C35E47B}"/>
              </a:ext>
            </a:extLst>
          </p:cNvPr>
          <p:cNvSpPr txBox="1"/>
          <p:nvPr/>
        </p:nvSpPr>
        <p:spPr>
          <a:xfrm flipH="1">
            <a:off x="1975815" y="5416068"/>
            <a:ext cx="242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Lasso Regression</a:t>
            </a:r>
          </a:p>
          <a:p>
            <a:r>
              <a:rPr lang="en-US" i="1" dirty="0">
                <a:latin typeface="+mj-lt"/>
              </a:rPr>
              <a:t>Best Lambda:  1.65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5B010EB-09E2-4A59-9252-8915F4B863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50858" y="35511"/>
            <a:ext cx="1312214834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1.645246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picture containing graphics&#10;&#10;Description automatically generated">
            <a:extLst>
              <a:ext uri="{FF2B5EF4-FFF2-40B4-BE49-F238E27FC236}">
                <a16:creationId xmlns:a16="http://schemas.microsoft.com/office/drawing/2014/main" id="{A7136EBD-1375-42FC-BA08-139AAA448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34F81-12B2-4B03-B699-F0F65C5F7CCC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F30F5-A543-44DC-BBA2-F2302432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75" y="605612"/>
            <a:ext cx="10058400" cy="1258112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Model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9618E-3C65-4C0F-9F85-9657BC80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" t="27536" r="66820" b="60435"/>
          <a:stretch/>
        </p:blipFill>
        <p:spPr>
          <a:xfrm>
            <a:off x="6591759" y="3342826"/>
            <a:ext cx="5056962" cy="1078992"/>
          </a:xfrm>
          <a:prstGeom prst="rect">
            <a:avLst/>
          </a:prstGeom>
        </p:spPr>
      </p:pic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DCF323F7-9BDE-4118-B1FC-99654A7A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043B6-951C-4AE6-B321-AD08435027CC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2C01B-7091-4BFA-A2DB-65505A9B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0DCE6-6821-3443-BA38-2C3917DC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60" y="1953978"/>
            <a:ext cx="5231415" cy="43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5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B843-B715-4778-A73A-49091B9E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6C6B4A-88ED-4C18-A049-2F1BBC794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25379"/>
              </p:ext>
            </p:extLst>
          </p:nvPr>
        </p:nvGraphicFramePr>
        <p:xfrm>
          <a:off x="1066594" y="2155437"/>
          <a:ext cx="10058812" cy="2176866"/>
        </p:xfrm>
        <a:graphic>
          <a:graphicData uri="http://schemas.openxmlformats.org/drawingml/2006/table">
            <a:tbl>
              <a:tblPr/>
              <a:tblGrid>
                <a:gridCol w="724524">
                  <a:extLst>
                    <a:ext uri="{9D8B030D-6E8A-4147-A177-3AD203B41FA5}">
                      <a16:colId xmlns:a16="http://schemas.microsoft.com/office/drawing/2014/main" val="118525767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1042865062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393928806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4000575108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1418347956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2236993835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4251182769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498279950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2247761973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1537902454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2438755988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1263578918"/>
                    </a:ext>
                  </a:extLst>
                </a:gridCol>
                <a:gridCol w="724524">
                  <a:extLst>
                    <a:ext uri="{9D8B030D-6E8A-4147-A177-3AD203B41FA5}">
                      <a16:colId xmlns:a16="http://schemas.microsoft.com/office/drawing/2014/main" val="3599088394"/>
                    </a:ext>
                  </a:extLst>
                </a:gridCol>
                <a:gridCol w="40394">
                  <a:extLst>
                    <a:ext uri="{9D8B030D-6E8A-4147-A177-3AD203B41FA5}">
                      <a16:colId xmlns:a16="http://schemas.microsoft.com/office/drawing/2014/main" val="3141719754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106130957"/>
                    </a:ext>
                  </a:extLst>
                </a:gridCol>
              </a:tblGrid>
              <a:tr h="720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Season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working day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Weather situation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Feels-like Temp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Humidity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Wind speed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Casual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Registered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Bikes rented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19397"/>
                  </a:ext>
                </a:extLst>
              </a:tr>
              <a:tr h="353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4/21/2011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Summer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Clear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56.9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3444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4189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3542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927585"/>
                  </a:ext>
                </a:extLst>
              </a:tr>
              <a:tr h="353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7/16/2011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Clear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58.3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2418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3505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5923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4450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190186"/>
                  </a:ext>
                </a:extLst>
              </a:tr>
              <a:tr h="367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2/26/2012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Clear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2874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3389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3462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147003"/>
                  </a:ext>
                </a:extLst>
              </a:tr>
              <a:tr h="382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12/25/2012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Misty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79.5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1013</a:t>
                      </a:r>
                    </a:p>
                  </a:txBody>
                  <a:tcPr marL="7497" marR="7497" marT="74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821</a:t>
                      </a:r>
                    </a:p>
                  </a:txBody>
                  <a:tcPr marL="7497" marR="7497" marT="74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40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70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B843-B715-4778-A73A-49091B9E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8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Understanding and Implementing concepts of Linear regressions. </a:t>
            </a:r>
          </a:p>
          <a:p>
            <a:r>
              <a:rPr lang="en-US" dirty="0"/>
              <a:t>Enabling bike-sharing company to make data-driven demand forecasting.</a:t>
            </a:r>
          </a:p>
          <a:p>
            <a:r>
              <a:rPr lang="en-US" dirty="0"/>
              <a:t>Aiding inventory management and operations as a result of demand forecasting. </a:t>
            </a:r>
          </a:p>
          <a:p>
            <a:r>
              <a:rPr lang="en-US" dirty="0"/>
              <a:t>Health, environment and other social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1DF6-CD61-47B6-BC58-889E9955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168C03B5-24E1-42E7-902B-66328188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56584-D6AB-4C44-B381-63CBFD6145BE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The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For a given set of weather conditions and a specific type of day, how many total users are expected for the company?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FEAE1-D21E-4630-977F-4C75FD9D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29CFE60E-ACA7-4D93-9018-E97502B85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6F77E-9F74-43F6-ADED-D5F531795392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417140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The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sz="1800" dirty="0"/>
              <a:t>Base Data Size: 731 Obs. Of 11 Variables. </a:t>
            </a:r>
          </a:p>
          <a:p>
            <a:r>
              <a:rPr lang="en-US" sz="1800" dirty="0"/>
              <a:t>Target Variable – Total Count of Bikes Rented</a:t>
            </a:r>
          </a:p>
          <a:p>
            <a:r>
              <a:rPr lang="en-US" sz="1800" dirty="0"/>
              <a:t>Data abstract: This dataset contains the daily count of rental bikes between years 2011 and 2012 from Capital bikeshare system, Washington D.C., USA with the corresponding weather and seasonal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1E25D-168B-4B5F-B8CA-90BFDC54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picture containing graphics&#10;&#10;Description automatically generated">
            <a:extLst>
              <a:ext uri="{FF2B5EF4-FFF2-40B4-BE49-F238E27FC236}">
                <a16:creationId xmlns:a16="http://schemas.microsoft.com/office/drawing/2014/main" id="{8C659F99-C1C5-41F0-8882-F2E84E390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F1B2-7C82-40C5-9A73-943328504503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0E1F54-AEAB-4BAA-9F86-579C403C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81717"/>
              </p:ext>
            </p:extLst>
          </p:nvPr>
        </p:nvGraphicFramePr>
        <p:xfrm>
          <a:off x="4020059" y="3988645"/>
          <a:ext cx="3259630" cy="2251288"/>
        </p:xfrm>
        <a:graphic>
          <a:graphicData uri="http://schemas.openxmlformats.org/drawingml/2006/table">
            <a:tbl>
              <a:tblPr/>
              <a:tblGrid>
                <a:gridCol w="1629815">
                  <a:extLst>
                    <a:ext uri="{9D8B030D-6E8A-4147-A177-3AD203B41FA5}">
                      <a16:colId xmlns:a16="http://schemas.microsoft.com/office/drawing/2014/main" val="2595174823"/>
                    </a:ext>
                  </a:extLst>
                </a:gridCol>
                <a:gridCol w="1629815">
                  <a:extLst>
                    <a:ext uri="{9D8B030D-6E8A-4147-A177-3AD203B41FA5}">
                      <a16:colId xmlns:a16="http://schemas.microsoft.com/office/drawing/2014/main" val="357973149"/>
                    </a:ext>
                  </a:extLst>
                </a:gridCol>
              </a:tblGrid>
              <a:tr h="286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UCI ML Repository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wunderground.com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69552"/>
                  </a:ext>
                </a:extLst>
              </a:tr>
              <a:tr h="275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Month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Avg Daily temperature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92201"/>
                  </a:ext>
                </a:extLst>
              </a:tr>
              <a:tr h="275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Season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Humidity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696924"/>
                  </a:ext>
                </a:extLst>
              </a:tr>
              <a:tr h="275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Weekday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Feels Like 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430238"/>
                  </a:ext>
                </a:extLst>
              </a:tr>
              <a:tr h="286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Holiday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Windspeed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86868"/>
                  </a:ext>
                </a:extLst>
              </a:tr>
              <a:tr h="286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Weather Condition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758819"/>
                  </a:ext>
                </a:extLst>
              </a:tr>
              <a:tr h="562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Count of total rental bikes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51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2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D238B-F7F1-4A14-8BD4-1CF59BE3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6" y="1965976"/>
            <a:ext cx="5635573" cy="2916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3D35A-41B1-407C-94AD-4D8F1AAC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81" y="1965975"/>
            <a:ext cx="5567359" cy="2916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16CE96-7971-4FC5-B5C0-3A6033F0387F}"/>
              </a:ext>
            </a:extLst>
          </p:cNvPr>
          <p:cNvSpPr txBox="1"/>
          <p:nvPr/>
        </p:nvSpPr>
        <p:spPr>
          <a:xfrm>
            <a:off x="1374062" y="4882384"/>
            <a:ext cx="319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Outlier Detection in Numerical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3D86A-9E19-4C7D-9110-2D75D9F9DF02}"/>
              </a:ext>
            </a:extLst>
          </p:cNvPr>
          <p:cNvSpPr txBox="1"/>
          <p:nvPr/>
        </p:nvSpPr>
        <p:spPr>
          <a:xfrm>
            <a:off x="7744675" y="4896863"/>
            <a:ext cx="2417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Distribution of Target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1F447-F46B-4F89-B23A-D899FF6A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78ECC6F-018A-4949-8224-D29D52E5E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C9E3B-4CE7-4AB8-B4EB-3787E541F057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57634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Data Exploration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6CE96-7971-4FC5-B5C0-3A6033F0387F}"/>
              </a:ext>
            </a:extLst>
          </p:cNvPr>
          <p:cNvSpPr txBox="1"/>
          <p:nvPr/>
        </p:nvSpPr>
        <p:spPr>
          <a:xfrm>
            <a:off x="2153378" y="5866686"/>
            <a:ext cx="1947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Seasonal Bike Demand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3D86A-9E19-4C7D-9110-2D75D9F9DF02}"/>
              </a:ext>
            </a:extLst>
          </p:cNvPr>
          <p:cNvSpPr txBox="1"/>
          <p:nvPr/>
        </p:nvSpPr>
        <p:spPr>
          <a:xfrm>
            <a:off x="7775292" y="5866686"/>
            <a:ext cx="211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Month wise Bike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DAFC4-7724-4112-AC73-3659B60E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0" y="1934169"/>
            <a:ext cx="4665576" cy="3889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17042-0B2B-4B3F-AD93-67016405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597" y="1934169"/>
            <a:ext cx="5754907" cy="3889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03C2-4FBC-482C-9C59-A89CC824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picture containing graphics&#10;&#10;Description automatically generated">
            <a:extLst>
              <a:ext uri="{FF2B5EF4-FFF2-40B4-BE49-F238E27FC236}">
                <a16:creationId xmlns:a16="http://schemas.microsoft.com/office/drawing/2014/main" id="{544947A0-2B96-40A4-B8EC-2FC01C1CF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C1369-F011-4A42-B2A3-F6ACEBA2ABA5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15724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B7972-F6CD-43A4-A30D-2D40A5F1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15" y="2125153"/>
            <a:ext cx="7954392" cy="4095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40E52-225A-4657-B93C-C9EB7E4F0B62}"/>
              </a:ext>
            </a:extLst>
          </p:cNvPr>
          <p:cNvSpPr txBox="1"/>
          <p:nvPr/>
        </p:nvSpPr>
        <p:spPr>
          <a:xfrm>
            <a:off x="5344357" y="6176264"/>
            <a:ext cx="394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Correlation Matrix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684D3-88ED-49CC-B217-8DF889802E8B}"/>
              </a:ext>
            </a:extLst>
          </p:cNvPr>
          <p:cNvSpPr txBox="1"/>
          <p:nvPr/>
        </p:nvSpPr>
        <p:spPr>
          <a:xfrm flipH="1">
            <a:off x="2700139" y="2398570"/>
            <a:ext cx="602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Temp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FDEB2-29DA-41C9-9138-0691AE7B388D}"/>
              </a:ext>
            </a:extLst>
          </p:cNvPr>
          <p:cNvSpPr txBox="1"/>
          <p:nvPr/>
        </p:nvSpPr>
        <p:spPr>
          <a:xfrm flipH="1">
            <a:off x="8745506" y="5357584"/>
            <a:ext cx="842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F55C4-B947-4617-AA9F-FF2483199462}"/>
              </a:ext>
            </a:extLst>
          </p:cNvPr>
          <p:cNvSpPr txBox="1"/>
          <p:nvPr/>
        </p:nvSpPr>
        <p:spPr>
          <a:xfrm flipH="1">
            <a:off x="4264093" y="3146512"/>
            <a:ext cx="690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aTemp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8E747-738B-480B-907C-4ACC5CC52ABD}"/>
              </a:ext>
            </a:extLst>
          </p:cNvPr>
          <p:cNvSpPr txBox="1"/>
          <p:nvPr/>
        </p:nvSpPr>
        <p:spPr>
          <a:xfrm flipH="1">
            <a:off x="7197011" y="4621684"/>
            <a:ext cx="926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Wind-Speed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3593A-D71E-4C35-A841-D6DB77C89906}"/>
              </a:ext>
            </a:extLst>
          </p:cNvPr>
          <p:cNvSpPr txBox="1"/>
          <p:nvPr/>
        </p:nvSpPr>
        <p:spPr>
          <a:xfrm flipH="1">
            <a:off x="5763900" y="3873709"/>
            <a:ext cx="690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Humidity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195B848-DBBA-4BA1-BFF7-A4658D4B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C0202A-C30F-4FF1-A218-B565B18C1190}"/>
              </a:ext>
            </a:extLst>
          </p:cNvPr>
          <p:cNvSpPr/>
          <p:nvPr/>
        </p:nvSpPr>
        <p:spPr>
          <a:xfrm>
            <a:off x="1660124" y="5264458"/>
            <a:ext cx="8549195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BAD469-52BE-4727-A393-8B8E75FF0492}"/>
              </a:ext>
            </a:extLst>
          </p:cNvPr>
          <p:cNvSpPr/>
          <p:nvPr/>
        </p:nvSpPr>
        <p:spPr>
          <a:xfrm>
            <a:off x="2006353" y="3000652"/>
            <a:ext cx="1828800" cy="7963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D64790D1-E165-4327-8562-11994AF67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19161-9464-4130-9DC2-31941C39777F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168441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C583C7-B9AC-8E4B-8A8C-D93D5E04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lvl="0"/>
            <a:r>
              <a:rPr lang="en-US" i="1" dirty="0"/>
              <a:t>Linear Regression Model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759FA4-563B-3B43-B498-EA6501F8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041" y="2346593"/>
            <a:ext cx="8974341" cy="352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Initially we created a linear regression model with all the available predictor variables.</a:t>
            </a:r>
          </a:p>
          <a:p>
            <a:pPr marL="0" indent="0">
              <a:buNone/>
            </a:pPr>
            <a:r>
              <a:rPr lang="en-US" dirty="0"/>
              <a:t>Adjusted R-squared: 0.8504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with full linear regression model: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Heteroscedasticity in distribution of residuals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Positive autocorrelation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Complex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Low interpretability</a:t>
            </a:r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CA009-939C-465C-92E5-EFABD9D1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graphics&#10;&#10;Description automatically generated">
            <a:extLst>
              <a:ext uri="{FF2B5EF4-FFF2-40B4-BE49-F238E27FC236}">
                <a16:creationId xmlns:a16="http://schemas.microsoft.com/office/drawing/2014/main" id="{91B37137-A9BA-4172-A2C9-707101EE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817" y="139148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B7BEA2-EBAA-47A9-813E-917375CFF17B}"/>
              </a:ext>
            </a:extLst>
          </p:cNvPr>
          <p:cNvSpPr txBox="1"/>
          <p:nvPr/>
        </p:nvSpPr>
        <p:spPr>
          <a:xfrm>
            <a:off x="123804" y="6432897"/>
            <a:ext cx="576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Sharan Salem - Syed Kashif -  Vishal Agarwal -  Karan </a:t>
            </a:r>
            <a:r>
              <a:rPr lang="en-US" sz="1200" dirty="0" err="1">
                <a:solidFill>
                  <a:schemeClr val="bg1"/>
                </a:solidFill>
              </a:rPr>
              <a:t>Dalal</a:t>
            </a:r>
            <a:r>
              <a:rPr lang="en-US" sz="1200" dirty="0">
                <a:solidFill>
                  <a:schemeClr val="bg1"/>
                </a:solidFill>
              </a:rPr>
              <a:t> -  Neil Joshi</a:t>
            </a:r>
          </a:p>
        </p:txBody>
      </p:sp>
    </p:spTree>
    <p:extLst>
      <p:ext uri="{BB962C8B-B14F-4D97-AF65-F5344CB8AC3E}">
        <p14:creationId xmlns:p14="http://schemas.microsoft.com/office/powerpoint/2010/main" val="18867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Macintosh PowerPoint</Application>
  <PresentationFormat>Widescreen</PresentationFormat>
  <Paragraphs>252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Bookman Old Style</vt:lpstr>
      <vt:lpstr>Calibri</vt:lpstr>
      <vt:lpstr>Consolas</vt:lpstr>
      <vt:lpstr>Franklin Gothic Book</vt:lpstr>
      <vt:lpstr>Lucida Console</vt:lpstr>
      <vt:lpstr>Wingdings</vt:lpstr>
      <vt:lpstr>1_RetrospectVTI</vt:lpstr>
      <vt:lpstr>Demand Forecasting  for a Bike Rental platform</vt:lpstr>
      <vt:lpstr>Agenda</vt:lpstr>
      <vt:lpstr>Motivation</vt:lpstr>
      <vt:lpstr>The Questions</vt:lpstr>
      <vt:lpstr>The Dataset</vt:lpstr>
      <vt:lpstr>Data Exploration</vt:lpstr>
      <vt:lpstr>Data Exploration</vt:lpstr>
      <vt:lpstr>Data Exploration</vt:lpstr>
      <vt:lpstr>Linear Regression Model</vt:lpstr>
      <vt:lpstr>Feature Subset Selection</vt:lpstr>
      <vt:lpstr>PowerPoint Presentation</vt:lpstr>
      <vt:lpstr>Selecting Best Subset</vt:lpstr>
      <vt:lpstr>Selected Model</vt:lpstr>
      <vt:lpstr>Final Model Transformation</vt:lpstr>
      <vt:lpstr>Assumptions – Linear Regression</vt:lpstr>
      <vt:lpstr>Assumptions – Linear Regression</vt:lpstr>
      <vt:lpstr>Assumptions – Linear Regression</vt:lpstr>
      <vt:lpstr>PowerPoint Presentation</vt:lpstr>
      <vt:lpstr>Assumptions – Linear Regression</vt:lpstr>
      <vt:lpstr>Assumptions – Linear Regression</vt:lpstr>
      <vt:lpstr>Regularization</vt:lpstr>
      <vt:lpstr>Model Interpretation</vt:lpstr>
      <vt:lpstr>Test Cases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2020-05-14T16:40:31Z</dcterms:created>
  <dcterms:modified xsi:type="dcterms:W3CDTF">2020-05-14T17:00:59Z</dcterms:modified>
</cp:coreProperties>
</file>